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9" r:id="rId10"/>
    <p:sldId id="275" r:id="rId11"/>
    <p:sldId id="276" r:id="rId12"/>
    <p:sldId id="277" r:id="rId13"/>
    <p:sldId id="274" r:id="rId14"/>
    <p:sldId id="270" r:id="rId15"/>
    <p:sldId id="272" r:id="rId16"/>
    <p:sldId id="265" r:id="rId17"/>
    <p:sldId id="288" r:id="rId18"/>
    <p:sldId id="285" r:id="rId19"/>
    <p:sldId id="286" r:id="rId20"/>
    <p:sldId id="278" r:id="rId21"/>
    <p:sldId id="266" r:id="rId22"/>
    <p:sldId id="279" r:id="rId23"/>
    <p:sldId id="284" r:id="rId24"/>
    <p:sldId id="283" r:id="rId25"/>
    <p:sldId id="282" r:id="rId26"/>
    <p:sldId id="267" r:id="rId27"/>
    <p:sldId id="268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Header Placeholder 1">
            <a:extLst>
              <a:ext uri="{FF2B5EF4-FFF2-40B4-BE49-F238E27FC236}">
                <a16:creationId xmlns:a16="http://schemas.microsoft.com/office/drawing/2014/main" id="{36E37B22-CE7F-4FC9-9E98-A9E51D283A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Date Placeholder 2">
            <a:extLst>
              <a:ext uri="{FF2B5EF4-FFF2-40B4-BE49-F238E27FC236}">
                <a16:creationId xmlns:a16="http://schemas.microsoft.com/office/drawing/2014/main" id="{B80149CB-97C2-4CCD-B999-CF331C191CE3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fld id="{CA928C34-F988-42BB-BBD0-B3F72814B236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29700" name="Slide Image Placeholder 3">
            <a:extLst>
              <a:ext uri="{FF2B5EF4-FFF2-40B4-BE49-F238E27FC236}">
                <a16:creationId xmlns:a16="http://schemas.microsoft.com/office/drawing/2014/main" id="{597BFB9E-CB6B-482A-95C5-0907DB9DD9A0}"/>
              </a:ext>
            </a:extLst>
          </p:cNvPr>
          <p:cNvSpPr>
            <a:spLocks noGrp="1" noRot="1" noChangeAspect="1" noChangeArrowheads="1"/>
          </p:cNvSpPr>
          <p:nvPr>
            <p:ph type="sldImg" idx="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Notes Placeholder 4">
            <a:extLst>
              <a:ext uri="{FF2B5EF4-FFF2-40B4-BE49-F238E27FC236}">
                <a16:creationId xmlns:a16="http://schemas.microsoft.com/office/drawing/2014/main" id="{DD42BD52-1C95-4FDA-9487-6E4DF88B1C9D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Footer Placeholder 5">
            <a:extLst>
              <a:ext uri="{FF2B5EF4-FFF2-40B4-BE49-F238E27FC236}">
                <a16:creationId xmlns:a16="http://schemas.microsoft.com/office/drawing/2014/main" id="{0CB166A3-CB47-44EE-9AE4-B18C08FD8F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Slide Number Placeholder 6">
            <a:extLst>
              <a:ext uri="{FF2B5EF4-FFF2-40B4-BE49-F238E27FC236}">
                <a16:creationId xmlns:a16="http://schemas.microsoft.com/office/drawing/2014/main" id="{179A51EB-E3FA-4BE9-B5D9-8823FA685C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E80888B7-D69C-4248-8AD8-DCAAE58D27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549981F-749A-4AC4-9A1B-80A248151A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8A0800D-F1D8-435B-86E5-93F8BEABA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defTabSz="914400"/>
            <a:r>
              <a:rPr lang="en-US" altLang="en-US"/>
              <a:t>Class Person</a:t>
            </a:r>
          </a:p>
          <a:p>
            <a:pPr marL="228600" indent="-228600" defTabSz="914400">
              <a:buFontTx/>
              <a:buAutoNum type="arabicPeriod"/>
            </a:pPr>
            <a:r>
              <a:rPr lang="en-US" altLang="en-US"/>
              <a:t>Properties: Name, Height, Weight etc</a:t>
            </a:r>
          </a:p>
          <a:p>
            <a:pPr marL="228600" indent="-228600" defTabSz="914400">
              <a:buFontTx/>
              <a:buAutoNum type="arabicPeriod"/>
            </a:pPr>
            <a:r>
              <a:rPr lang="en-US" altLang="en-US"/>
              <a:t>Methods: Run, Walk, Speak</a:t>
            </a:r>
          </a:p>
          <a:p>
            <a:pPr marL="228600" indent="-228600" defTabSz="914400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81ED84E-0CB1-44E5-B78A-53FE63E05B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CA47619-025D-4FF9-9A5F-52B17FEF6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Public Class Test</a:t>
            </a:r>
          </a:p>
          <a:p>
            <a:r>
              <a:rPr lang="en-US" altLang="en-US"/>
              <a:t>Dim a As Integer</a:t>
            </a:r>
          </a:p>
          <a:p>
            <a:endParaRPr lang="en-US" altLang="en-US"/>
          </a:p>
          <a:p>
            <a:r>
              <a:rPr lang="en-US" altLang="en-US"/>
              <a:t>Sub Print()</a:t>
            </a:r>
          </a:p>
          <a:p>
            <a:r>
              <a:rPr lang="en-US" altLang="en-US"/>
              <a:t>Console.WriteLine(“Hello”)</a:t>
            </a:r>
          </a:p>
          <a:p>
            <a:r>
              <a:rPr lang="en-US" altLang="en-US"/>
              <a:t>End Sub</a:t>
            </a:r>
          </a:p>
          <a:p>
            <a:endParaRPr lang="en-US" altLang="en-US"/>
          </a:p>
          <a:p>
            <a:r>
              <a:rPr lang="en-US" altLang="en-US"/>
              <a:t>Public Function add(ByVal a as Integer, ByVal b as Integer) as Integer</a:t>
            </a:r>
          </a:p>
          <a:p>
            <a:r>
              <a:rPr lang="en-US" altLang="en-US"/>
              <a:t>Return (a+b)</a:t>
            </a:r>
          </a:p>
          <a:p>
            <a:r>
              <a:rPr lang="en-US" altLang="en-US"/>
              <a:t>End Function</a:t>
            </a:r>
          </a:p>
          <a:p>
            <a:r>
              <a:rPr lang="en-US" altLang="en-US"/>
              <a:t>End Class</a:t>
            </a:r>
          </a:p>
          <a:p>
            <a:endParaRPr lang="en-US" altLang="en-US"/>
          </a:p>
          <a:p>
            <a:r>
              <a:rPr lang="en-US" altLang="en-US"/>
              <a:t>Module M1</a:t>
            </a:r>
          </a:p>
          <a:p>
            <a:r>
              <a:rPr lang="en-US" altLang="en-US"/>
              <a:t>Sub Main()</a:t>
            </a:r>
          </a:p>
          <a:p>
            <a:r>
              <a:rPr lang="en-US" altLang="en-US"/>
              <a:t>Dim t as New Test()	‘ Creating Object for the class Test</a:t>
            </a:r>
          </a:p>
          <a:p>
            <a:r>
              <a:rPr lang="en-US" altLang="en-US"/>
              <a:t>t.print()			‘ Calling sub routine print</a:t>
            </a:r>
          </a:p>
          <a:p>
            <a:r>
              <a:rPr lang="en-US" altLang="en-US"/>
              <a:t>End Sub</a:t>
            </a:r>
          </a:p>
          <a:p>
            <a:r>
              <a:rPr lang="en-US" altLang="en-US"/>
              <a:t>End Module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35D71-F0AB-42C7-8902-4E91BC32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E9110-A4F5-430A-AF52-5E875CAEC64E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E4FC7-CC18-41C6-9B10-1DE633C3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7F525-6CD3-4679-9CD7-571DC627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95705-1EF5-4453-9559-A68EB6DBFB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74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52570-39F2-4A49-BC8C-DDC1B7D6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AB93F-D4DC-4A9C-ADC2-1F8D702027ED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86EC-E96A-4F5F-941A-F1651D79B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52B60-4AC3-4783-8D8B-C2BE7014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98B26-1D81-4755-A82C-90B958298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37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11F19-79AC-4755-93BA-F4CB833B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067F2-9E3A-4EC2-966A-2CCA7ADBFCED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ED5CB-C0B5-4BCD-8C8B-D6A260FB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6B092-B62D-458F-9B89-C5875B13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7FCE8-9470-4AA3-85D9-BD91C25F9F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57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48691-D229-4422-8E93-6271F18D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CD55-B5CB-4095-AFD9-7BD708333970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2173-6CCA-4910-82E9-0D2302D3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67FB3-D062-48CB-A1C3-4CD3FE7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EEFAF-6050-4D07-9C8A-E79DDDF1B9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50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9E5DF-D958-4AFB-9063-99F62E8E3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35990-8146-4CB3-B5D6-9EF589FCCCBB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5DBFC-8F34-4400-B6C5-4B91C422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77728-DC0D-4A72-B4DD-309DFCBA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E90C-FB93-41D1-AB44-E5B33F2A86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9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36607B-84E4-42FE-A288-950BDBCB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1C53-BFAF-4895-863C-FDCCEE7A1A3C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348F62-58F1-41CE-A57B-8A4B6CE3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97D491-A2EB-4CBE-8454-DBE5CB70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79386-D71B-4A1D-A1DE-510C9158B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31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A2F942-C98A-4F79-865E-2605C58E7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A5F70-7D5D-4593-9D61-C7F01C813BCB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456C05-01D9-4702-9400-B6216B06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2452BD-86F1-442D-90C6-18E26BADF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271CE-7EC3-412C-8A9A-A64FAE201D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88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9EDE028-4679-47B2-A12E-AEF432AF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DB4FE-13B4-402D-B0C2-2AB35E0913AB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BF8704F-7823-43A5-92B5-E8221B2C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1CA9E7-A3B4-4CA4-8EE0-DA510001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025A1-DFE2-4A38-A821-37A5AA7E02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48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905CE4-2693-40CF-8481-B75F3CB5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F26D3-5171-4ED4-A7D5-0F88922F737E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DA0735-B091-40FE-B01D-9FB60093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FD287A6-A256-443C-BC6A-41AB7A7B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0452D-7115-4025-9942-3F4775D27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36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B6AC9E-563C-42CE-955D-6E376159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9F855-9E07-4AA2-A2E7-081ABA974989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EE76DE-0059-4EBA-B585-91FE6F4CD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30C545-79EA-4690-972A-32E6B5EDF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A191E-2C20-41F2-A44A-C2EE018F8E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33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0E0A44-7FA2-4DA0-A324-EF74D4E3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3B8A-F67C-4330-A938-20405960EC73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E15F98-A968-42F7-9102-855143EB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AFE878-5ACB-4A10-9E67-E37ED984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DFC0F-87BD-4279-9D55-DAEA6A6B31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0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C67A05-5686-4E92-8A84-83B95EB2C7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84CF3C5-798D-4194-B2D4-D16B5E584E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E44DF-DF51-4A61-8CCF-715BDEE0A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fld id="{1C6C82F2-B11F-40B1-9F19-92F0BBD1A447}" type="datetime1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1C24E-C55B-4C1B-BF5E-1697637BBD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63A76-E33C-4BC8-BCE2-44B4C35C4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C2E20D-BC76-4956-A3D3-B005845097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language.oop5.constants.php" TargetMode="External"/><Relationship Id="rId2" Type="http://schemas.openxmlformats.org/officeDocument/2006/relationships/hyperlink" Target="http://php.net/manual/en/language.oop5.static.ph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manual/en/language.oop5.inheritance.ph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7B7B079A-9FB2-46F5-AF8C-C1FF5F45DF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214563"/>
            <a:ext cx="9144000" cy="2143125"/>
          </a:xfrm>
        </p:spPr>
        <p:txBody>
          <a:bodyPr/>
          <a:lstStyle/>
          <a:p>
            <a:pPr eaLnBrk="1" hangingPunct="1"/>
            <a:r>
              <a:rPr lang="en-US" altLang="en-US" sz="5400" b="1"/>
              <a:t>Object Oriented Programming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97A53D7-3F25-49AC-ACD3-5EFE833B1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en-US" sz="6000"/>
              <a:t>Introspection</a:t>
            </a:r>
            <a:endParaRPr lang="en-US" altLang="en-US" sz="6000" b="1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13A7A2A-CF16-4475-A2DB-65CD98DE71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791200"/>
          </a:xfrm>
        </p:spPr>
        <p:txBody>
          <a:bodyPr/>
          <a:lstStyle/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i="1"/>
              <a:t>Introspection</a:t>
            </a:r>
            <a:r>
              <a:rPr lang="en-US" altLang="en-US" sz="3600"/>
              <a:t> is the ability of a program to examine an object’s characteristics, such as its name, parent class (if any), properties, and methods. 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With introspection, you can write code that operates on any class or object. You don’t need to know which methods or properties are defined when you write your code; instead, you can discover that information at runtime.</a:t>
            </a:r>
            <a:endParaRPr lang="en-GB" altLang="en-US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8E36619C-B6B2-42B8-9CCE-C7B7F296A6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52400"/>
            <a:ext cx="8991600" cy="6400800"/>
          </a:xfrm>
        </p:spPr>
        <p:txBody>
          <a:bodyPr/>
          <a:lstStyle/>
          <a:p>
            <a:pPr algn="just" eaLnBrk="1" hangingPunct="1"/>
            <a:r>
              <a:rPr lang="en-US" altLang="en-US" sz="2700" b="1"/>
              <a:t>class_exists()</a:t>
            </a:r>
            <a:r>
              <a:rPr lang="en-US" altLang="en-US" sz="2700"/>
              <a:t> – checks whether a class is exists.</a:t>
            </a:r>
          </a:p>
          <a:p>
            <a:pPr algn="just" eaLnBrk="1" hangingPunct="1"/>
            <a:r>
              <a:rPr lang="en-US" altLang="en-US" sz="2700" b="1"/>
              <a:t>get_class()</a:t>
            </a:r>
            <a:r>
              <a:rPr lang="en-US" altLang="en-US" sz="2700"/>
              <a:t> – returns the class name of an object.</a:t>
            </a:r>
          </a:p>
          <a:p>
            <a:pPr algn="just" eaLnBrk="1" hangingPunct="1"/>
            <a:r>
              <a:rPr lang="en-US" altLang="en-US" sz="2700" b="1"/>
              <a:t>Is_object()</a:t>
            </a:r>
            <a:r>
              <a:rPr lang="en-US" altLang="en-US" sz="2700"/>
              <a:t> – checks whether a variable is object or not.</a:t>
            </a:r>
          </a:p>
          <a:p>
            <a:pPr algn="just" eaLnBrk="1" hangingPunct="1"/>
            <a:r>
              <a:rPr lang="en-US" altLang="en-US" sz="2700" b="1"/>
              <a:t>get_class_vars() </a:t>
            </a:r>
            <a:r>
              <a:rPr lang="en-US" altLang="en-US" sz="2700"/>
              <a:t>– returns the default properties of a class</a:t>
            </a:r>
          </a:p>
          <a:p>
            <a:pPr algn="just" eaLnBrk="1" hangingPunct="1"/>
            <a:r>
              <a:rPr lang="en-US" altLang="en-US" sz="2700" b="1"/>
              <a:t>get_class_methods()</a:t>
            </a:r>
            <a:r>
              <a:rPr lang="en-US" altLang="en-US" sz="2700"/>
              <a:t> – returns the names of the class’ methods</a:t>
            </a:r>
          </a:p>
          <a:p>
            <a:pPr algn="just" eaLnBrk="1" hangingPunct="1"/>
            <a:r>
              <a:rPr lang="en-US" altLang="en-US" sz="2700" b="1"/>
              <a:t>method_exists()</a:t>
            </a:r>
            <a:r>
              <a:rPr lang="en-US" altLang="en-US" sz="2700"/>
              <a:t> – checks whether an object defines a method</a:t>
            </a:r>
          </a:p>
          <a:p>
            <a:pPr algn="just" eaLnBrk="1" hangingPunct="1"/>
            <a:r>
              <a:rPr lang="en-US" altLang="en-US" sz="2700" b="1"/>
              <a:t>get_declared_classes()</a:t>
            </a:r>
            <a:r>
              <a:rPr lang="en-US" altLang="en-US" sz="2700"/>
              <a:t> – returns a list of all declared classes</a:t>
            </a:r>
          </a:p>
          <a:p>
            <a:pPr algn="just" eaLnBrk="1" hangingPunct="1"/>
            <a:r>
              <a:rPr lang="en-US" altLang="en-US" sz="2700" b="1"/>
              <a:t>get_parent_class()</a:t>
            </a:r>
            <a:r>
              <a:rPr lang="en-US" altLang="en-US" sz="2700"/>
              <a:t> – returns the class name of an object’s parent class.</a:t>
            </a:r>
          </a:p>
          <a:p>
            <a:pPr algn="just" eaLnBrk="1" hangingPunct="1"/>
            <a:r>
              <a:rPr lang="en-US" altLang="en-US" sz="2700" b="1"/>
              <a:t>is_subclass_of()</a:t>
            </a:r>
            <a:r>
              <a:rPr lang="en-US" altLang="en-US" sz="2700"/>
              <a:t> – checks whether an object has a given parent class.</a:t>
            </a:r>
          </a:p>
          <a:p>
            <a:pPr eaLnBrk="1" hangingPunct="1"/>
            <a:r>
              <a:rPr lang="en-US" altLang="en-US" sz="2700" b="1"/>
              <a:t>interface_exists()</a:t>
            </a:r>
            <a:r>
              <a:rPr lang="en-US" altLang="en-US" sz="2700"/>
              <a:t> – checks whether the interface is defined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B155A60-93CF-4369-B7C6-C7A231CC5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eaLnBrk="1" hangingPunct="1"/>
            <a:r>
              <a:rPr lang="en-US" altLang="en-US" sz="6000" b="1"/>
              <a:t>Object Serialization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8B59B04-CE4A-4A24-AC5C-E8D0F4CF08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839200" cy="5410200"/>
          </a:xfrm>
        </p:spPr>
        <p:txBody>
          <a:bodyPr/>
          <a:lstStyle/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Serialization is the process of converting some in-memory object to another format that could be used to either store in a file or sent over the network. 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Deserialization is the inverse process. 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A PHP array or object or other </a:t>
            </a:r>
            <a:r>
              <a:rPr lang="en-US" altLang="en-US" sz="3600" b="1"/>
              <a:t>complex data structure</a:t>
            </a:r>
            <a:r>
              <a:rPr lang="en-US" altLang="en-US" sz="3600"/>
              <a:t> cannot be transported or stored or otherwise used outside of a </a:t>
            </a:r>
            <a:r>
              <a:rPr lang="en-US" altLang="en-US" sz="3600" i="1"/>
              <a:t>running PHP script</a:t>
            </a:r>
            <a:r>
              <a:rPr lang="en-US" altLang="en-US" sz="3600"/>
              <a:t>.</a:t>
            </a:r>
            <a:endParaRPr lang="en-GB" altLang="en-US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BBFE238-8B84-4AA7-B59E-1E315A59A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en-US" sz="6000" b="1"/>
              <a:t>Constructor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70BE74D-F045-4BEA-A59C-80272DE827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700"/>
              <a:t>Constructor is a special function in PHP class. 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700"/>
              <a:t>It is used to initialize a new object variables.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700"/>
              <a:t>Constructors are called automatically when an object is created.</a:t>
            </a:r>
            <a:endParaRPr lang="en-GB" altLang="en-US" sz="3700"/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700"/>
              <a:t>A constructor has the same name as the class. </a:t>
            </a:r>
            <a:r>
              <a:rPr lang="en-GB" altLang="en-US" sz="3700">
                <a:solidFill>
                  <a:srgbClr val="FF0000"/>
                </a:solidFill>
              </a:rPr>
              <a:t>Or</a:t>
            </a:r>
            <a:r>
              <a:rPr lang="en-GB" altLang="en-US" sz="3700"/>
              <a:t> </a:t>
            </a:r>
            <a:r>
              <a:rPr lang="en-US" altLang="en-US" sz="3700"/>
              <a:t>PHP provides a special function called </a:t>
            </a:r>
            <a:r>
              <a:rPr lang="en-US" altLang="en-US" sz="3700" b="1"/>
              <a:t>__construct()</a:t>
            </a:r>
            <a:r>
              <a:rPr lang="en-US" altLang="en-US" sz="3700"/>
              <a:t> to define a constructor. </a:t>
            </a:r>
            <a:endParaRPr lang="en-GB" altLang="en-US" sz="37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7372ED76-A198-4F50-9DDF-1D12511EEA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304800"/>
            <a:ext cx="8839200" cy="6477000"/>
          </a:xfrm>
        </p:spPr>
        <p:txBody>
          <a:bodyPr/>
          <a:lstStyle/>
          <a:p>
            <a:pPr algn="just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b="1"/>
              <a:t>__construct</a:t>
            </a:r>
            <a:r>
              <a:rPr lang="en-US" altLang="en-US" sz="3600"/>
              <a:t> is known as predefined constructor. </a:t>
            </a:r>
          </a:p>
          <a:p>
            <a:pPr algn="just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Its better than user defined constructor because if we change class name then user defined constructor treated as normal method.</a:t>
            </a:r>
          </a:p>
          <a:p>
            <a:pPr algn="just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u="sng">
                <a:solidFill>
                  <a:srgbClr val="FF0000"/>
                </a:solidFill>
              </a:rPr>
              <a:t>Note:</a:t>
            </a:r>
            <a:r>
              <a:rPr lang="en-US" altLang="en-US" sz="3600"/>
              <a:t> if predefined constructor and user defined constructor, both define in the same class, then predefined constructor treat like a Constructor while user defined constructor treated as normal method.</a:t>
            </a:r>
          </a:p>
          <a:p>
            <a:pPr algn="just"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5F8C38C-56BF-4CCE-B3BE-57BF95BD1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en-US" sz="6000" b="1"/>
              <a:t>Destructor</a:t>
            </a:r>
            <a:endParaRPr lang="en-US" altLang="en-US" sz="600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580759CB-8F93-458D-96E4-F360B8E809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067800" cy="5486400"/>
          </a:xfrm>
        </p:spPr>
        <p:txBody>
          <a:bodyPr/>
          <a:lstStyle/>
          <a:p>
            <a:pPr algn="just" eaLnBrk="1" hangingPunct="1"/>
            <a:r>
              <a:rPr lang="en-US" altLang="en-US" sz="3600"/>
              <a:t>Destructors have the opposite function of a constructor. </a:t>
            </a:r>
          </a:p>
          <a:p>
            <a:pPr algn="just" eaLnBrk="1" hangingPunct="1"/>
            <a:r>
              <a:rPr lang="en-US" altLang="en-US" sz="3600"/>
              <a:t>The main use of destructors is to release dynamically allocated memory, release resources and to perform other clean up. </a:t>
            </a:r>
          </a:p>
          <a:p>
            <a:pPr algn="just" eaLnBrk="1" hangingPunct="1"/>
            <a:r>
              <a:rPr lang="en-US" altLang="en-US" sz="3600"/>
              <a:t>Like a constructor function you can define a destructor function using function </a:t>
            </a:r>
            <a:r>
              <a:rPr lang="en-US" altLang="en-US" sz="3600" b="1"/>
              <a:t>__destruct()</a:t>
            </a:r>
            <a:r>
              <a:rPr lang="en-US" altLang="en-US" sz="3600"/>
              <a:t>. </a:t>
            </a:r>
          </a:p>
          <a:p>
            <a:pPr algn="just" eaLnBrk="1" hangingPunct="1"/>
            <a:r>
              <a:rPr lang="en-US" altLang="en-US" sz="3600"/>
              <a:t>Destructors are automatically called when an object is destroyed.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5F6C528-870A-4C43-973D-846A94E49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b="1"/>
              <a:t>Access Modifier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4ED537F-C6DE-4911-83A0-F23A97C444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/>
              <a:t>Allows you to alter the visibility of any class member (properties and method).</a:t>
            </a:r>
          </a:p>
          <a:p>
            <a:pPr algn="just" eaLnBrk="1" hangingPunct="1"/>
            <a:r>
              <a:rPr lang="en-US" altLang="en-US" sz="3600" b="1"/>
              <a:t>Public Access modifier : </a:t>
            </a:r>
            <a:r>
              <a:rPr lang="en-US" altLang="en-US" sz="3600"/>
              <a:t>Public access modifier is open to use and access inside the class definition as well as outside the class definition.</a:t>
            </a:r>
          </a:p>
          <a:p>
            <a:pPr algn="just" eaLnBrk="1" hangingPunct="1"/>
            <a:r>
              <a:rPr lang="en-US" altLang="en-US" sz="3600" b="1"/>
              <a:t>Protected access modifier : </a:t>
            </a:r>
            <a:r>
              <a:rPr lang="en-US" altLang="en-US" sz="3600"/>
              <a:t>Protected is only accessible within the class in which it is defined and its derived classes.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E3AACC7F-1F7B-4019-B947-927C6A46E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4313"/>
            <a:ext cx="8572500" cy="5911850"/>
          </a:xfrm>
        </p:spPr>
        <p:txBody>
          <a:bodyPr/>
          <a:lstStyle/>
          <a:p>
            <a:pPr algn="just"/>
            <a:endParaRPr lang="en-US" altLang="en-US" b="1"/>
          </a:p>
          <a:p>
            <a:pPr algn="just"/>
            <a:r>
              <a:rPr lang="en-US" altLang="en-US" b="1"/>
              <a:t>Private access modifier :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n-US" altLang="en-US" b="1"/>
              <a:t>		 </a:t>
            </a:r>
            <a:r>
              <a:rPr lang="en-US" altLang="en-US"/>
              <a:t>Private is only accessible within the class that defines it. (it can’t be access outside the class means in inherited class).</a:t>
            </a:r>
          </a:p>
          <a:p>
            <a:pPr algn="just"/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26FA830-69A1-49C2-9CE8-16C1598CE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Scope Resolution Operator (::)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C6B3F4E-EA48-41BA-AB27-3F6C17B400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/>
            <a:r>
              <a:rPr lang="en-US" altLang="en-US" sz="3600"/>
              <a:t>The Scope Resolution Operator (also called Paamayim Nekudotayim) or in simpler terms, the double colon, is a token that allows access to </a:t>
            </a:r>
            <a:r>
              <a:rPr lang="en-US" altLang="en-US" sz="3600">
                <a:hlinkClick r:id="rId2"/>
              </a:rPr>
              <a:t>static</a:t>
            </a:r>
            <a:r>
              <a:rPr lang="en-US" altLang="en-US" sz="3600"/>
              <a:t>, </a:t>
            </a:r>
            <a:r>
              <a:rPr lang="en-US" altLang="en-US" sz="3600">
                <a:hlinkClick r:id="rId3"/>
              </a:rPr>
              <a:t>constant</a:t>
            </a:r>
            <a:r>
              <a:rPr lang="en-US" altLang="en-US" sz="3600"/>
              <a:t>, and overridden properties or methods of a class. </a:t>
            </a:r>
          </a:p>
          <a:p>
            <a:pPr algn="just" eaLnBrk="1" hangingPunct="1"/>
            <a:r>
              <a:rPr lang="en-US" altLang="en-US" sz="3600"/>
              <a:t>When referencing these items from outside the class definition, use the name of the class. </a:t>
            </a:r>
          </a:p>
          <a:p>
            <a:pPr algn="just" eaLnBrk="1" hangingPunct="1"/>
            <a:r>
              <a:rPr lang="en-US" altLang="en-US" sz="3600"/>
              <a:t>As of PHP 5.3.0, it's possible to reference the class using a variable. The variable's value can not be a keyword (e.g. </a:t>
            </a:r>
            <a:r>
              <a:rPr lang="en-US" altLang="en-US" sz="3600" i="1"/>
              <a:t>self</a:t>
            </a:r>
            <a:r>
              <a:rPr lang="en-US" altLang="en-US" sz="3600"/>
              <a:t>, </a:t>
            </a:r>
            <a:r>
              <a:rPr lang="en-US" altLang="en-US" sz="3600" i="1"/>
              <a:t>parent</a:t>
            </a:r>
            <a:r>
              <a:rPr lang="en-US" altLang="en-US" sz="3600"/>
              <a:t> and </a:t>
            </a:r>
            <a:r>
              <a:rPr lang="en-US" altLang="en-US" sz="3600" i="1"/>
              <a:t>static</a:t>
            </a:r>
            <a:r>
              <a:rPr lang="en-US" altLang="en-US" sz="3600"/>
              <a:t>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C9F1F35-5EF7-4334-A429-A38467056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Static Keyword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511CC38-D87B-478D-BDF1-9AACFBA864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/>
            <a:r>
              <a:rPr lang="en-US" altLang="en-US" sz="3800"/>
              <a:t>Declaring class properties or methods as static makes them accessible without needing an instantiation of the class. </a:t>
            </a:r>
          </a:p>
          <a:p>
            <a:pPr algn="just" eaLnBrk="1" hangingPunct="1"/>
            <a:r>
              <a:rPr lang="en-US" altLang="en-US" sz="3800"/>
              <a:t>A property declared as static cannot be accessed with an instantiated class object (though a static method can). </a:t>
            </a:r>
          </a:p>
          <a:p>
            <a:pPr algn="just" eaLnBrk="1" hangingPunct="1"/>
            <a:r>
              <a:rPr lang="en-US" altLang="en-US" sz="3800"/>
              <a:t>Static properties cannot be accessed through the object using the arrow operator -&gt;</a:t>
            </a:r>
          </a:p>
          <a:p>
            <a:pPr algn="just" eaLnBrk="1" hangingPunct="1"/>
            <a:endParaRPr lang="en-US" altLang="en-US" sz="3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917FEB3-2ACE-45A3-BC37-61B5572F3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/>
              <a:t>Class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7C5F8D5-50F3-4A87-B09C-CD6E421F0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just" eaLnBrk="1" hangingPunct="1"/>
            <a:r>
              <a:rPr lang="en-US" altLang="en-US" sz="3000"/>
              <a:t>Class is a software structure that is important in Object Oriented Programming, it is called as a template of an object.</a:t>
            </a:r>
          </a:p>
          <a:p>
            <a:pPr algn="just" eaLnBrk="1" hangingPunct="1"/>
            <a:r>
              <a:rPr lang="en-US" altLang="en-US" sz="3000"/>
              <a:t>Class has data members: </a:t>
            </a:r>
            <a:r>
              <a:rPr lang="en-US" altLang="en-US" sz="3000" b="1">
                <a:solidFill>
                  <a:srgbClr val="FF0000"/>
                </a:solidFill>
              </a:rPr>
              <a:t>Variables</a:t>
            </a:r>
            <a:r>
              <a:rPr lang="en-US" altLang="en-US" sz="3000"/>
              <a:t> &amp; </a:t>
            </a:r>
            <a:r>
              <a:rPr lang="en-US" altLang="en-US" sz="3000" b="1">
                <a:solidFill>
                  <a:srgbClr val="FF0000"/>
                </a:solidFill>
              </a:rPr>
              <a:t>Functions</a:t>
            </a:r>
            <a:r>
              <a:rPr lang="en-US" altLang="en-US" sz="3000"/>
              <a:t>.</a:t>
            </a:r>
          </a:p>
          <a:p>
            <a:pPr algn="just" eaLnBrk="1" hangingPunct="1"/>
            <a:r>
              <a:rPr lang="en-US" altLang="en-US" sz="3000"/>
              <a:t>A </a:t>
            </a:r>
            <a:r>
              <a:rPr lang="en-US" altLang="en-US" sz="3000" i="1"/>
              <a:t>class</a:t>
            </a:r>
            <a:r>
              <a:rPr lang="en-US" altLang="en-US" sz="3000"/>
              <a:t> is a collection of objects of similar type. </a:t>
            </a:r>
          </a:p>
          <a:p>
            <a:pPr algn="just" eaLnBrk="1" hangingPunct="1"/>
            <a:r>
              <a:rPr lang="en-US" altLang="en-US" sz="3000"/>
              <a:t>Once a class is defined, any number of objects can be created which belong to that class.</a:t>
            </a:r>
          </a:p>
          <a:p>
            <a:pPr algn="just" eaLnBrk="1" hangingPunct="1"/>
            <a:r>
              <a:rPr lang="en-US" altLang="en-US" sz="3000"/>
              <a:t>Blue print or prototype for an object</a:t>
            </a:r>
          </a:p>
          <a:p>
            <a:pPr algn="just" eaLnBrk="1" hangingPunct="1"/>
            <a:r>
              <a:rPr lang="en-US" altLang="en-US" sz="3000"/>
              <a:t>Contains the common properties and methods of an object</a:t>
            </a:r>
          </a:p>
          <a:p>
            <a:pPr algn="just" eaLnBrk="1" hangingPunct="1"/>
            <a:r>
              <a:rPr lang="en-US" altLang="en-US" sz="3000"/>
              <a:t>Few examples are : Car, Person, Animal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CCEE05A-DC45-4E6A-8A36-E96201402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Inheritance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62F57BE-61F8-4730-B8FC-0BBCA9A395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 i="1"/>
              <a:t>Inheritance</a:t>
            </a:r>
            <a:r>
              <a:rPr lang="en-US" altLang="en-US" sz="3600"/>
              <a:t> is the process by which objects can acquire the properties of objects of other class. 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/>
              <a:t>In OOP, </a:t>
            </a:r>
            <a:r>
              <a:rPr lang="en-US" altLang="en-US" sz="3600" i="1"/>
              <a:t>inheritance</a:t>
            </a:r>
            <a:r>
              <a:rPr lang="en-US" altLang="en-US" sz="3600"/>
              <a:t> provides reusability, like, adding additional features to an existing class without modifying it. 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/>
              <a:t>This is achieved by deriving a new class from the existing one. The new class will have combined features of both the classes.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K2\Desktop\9.jpg">
            <a:extLst>
              <a:ext uri="{FF2B5EF4-FFF2-40B4-BE49-F238E27FC236}">
                <a16:creationId xmlns:a16="http://schemas.microsoft.com/office/drawing/2014/main" id="{D2742F8C-0FF8-4F95-AF2E-14DA85998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4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3FF6A72-2823-4F96-8759-52E34AE01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Abstract Class &amp; Methods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17BD42E-C657-4D72-ADD7-8451DA7AD7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/>
              <a:t>PHP 5 introduces abstract classes and methods. Classes defined as abstract may not be </a:t>
            </a:r>
            <a:r>
              <a:rPr lang="en-US" altLang="en-US" sz="3600" b="1"/>
              <a:t>instantiated</a:t>
            </a:r>
            <a:r>
              <a:rPr lang="en-US" altLang="en-US" sz="3600"/>
              <a:t>, and any class that contains at least one abstract method must also be abstract. 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/>
              <a:t>Methods defined as abstract simply declare the method's signature - they cannot define the implementation.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3600"/>
              <a:t>When inheriting from an abstract class, all methods marked abstract in the parent's class declaration must be defined by the child.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B93DEAD-9E5E-4297-92AB-DAE666B3C0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Final Keyword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00CF499-E2C5-456A-A1EA-6190053B8B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/>
            <a:r>
              <a:rPr lang="en-US" altLang="en-US" sz="3600" b="1"/>
              <a:t>Final</a:t>
            </a:r>
            <a:r>
              <a:rPr lang="en-US" altLang="en-US" sz="3600"/>
              <a:t> Keyword. </a:t>
            </a:r>
            <a:r>
              <a:rPr lang="en-US" altLang="en-US" sz="3600" b="1"/>
              <a:t>PHP</a:t>
            </a:r>
            <a:r>
              <a:rPr lang="en-US" altLang="en-US" sz="3600"/>
              <a:t> 5 introduces the </a:t>
            </a:r>
            <a:r>
              <a:rPr lang="en-US" altLang="en-US" sz="3600" b="1"/>
              <a:t>final</a:t>
            </a:r>
            <a:r>
              <a:rPr lang="en-US" altLang="en-US" sz="3600"/>
              <a:t> keyword, which prevents child </a:t>
            </a:r>
            <a:r>
              <a:rPr lang="en-US" altLang="en-US" sz="3600" b="1"/>
              <a:t>classes</a:t>
            </a:r>
            <a:r>
              <a:rPr lang="en-US" altLang="en-US" sz="3600"/>
              <a:t> from overriding a method by prefixing the definition with </a:t>
            </a:r>
            <a:r>
              <a:rPr lang="en-US" altLang="en-US" sz="3600" b="1"/>
              <a:t>final</a:t>
            </a:r>
            <a:r>
              <a:rPr lang="en-US" altLang="en-US" sz="3600"/>
              <a:t>. </a:t>
            </a:r>
          </a:p>
          <a:p>
            <a:pPr algn="just" eaLnBrk="1" hangingPunct="1"/>
            <a:r>
              <a:rPr lang="en-US" altLang="en-US" sz="3600"/>
              <a:t>If the </a:t>
            </a:r>
            <a:r>
              <a:rPr lang="en-US" altLang="en-US" sz="3600" b="1"/>
              <a:t>class</a:t>
            </a:r>
            <a:r>
              <a:rPr lang="en-US" altLang="en-US" sz="3600"/>
              <a:t> itself is being defined </a:t>
            </a:r>
            <a:r>
              <a:rPr lang="en-US" altLang="en-US" sz="3600" b="1"/>
              <a:t>final</a:t>
            </a:r>
            <a:r>
              <a:rPr lang="en-US" altLang="en-US" sz="3600"/>
              <a:t> then it cannot be extended. </a:t>
            </a:r>
          </a:p>
          <a:p>
            <a:pPr algn="just" eaLnBrk="1" hangingPunct="1"/>
            <a:r>
              <a:rPr lang="en-US" altLang="en-US" sz="3600"/>
              <a:t>Note: Properties cannot be declared </a:t>
            </a:r>
            <a:r>
              <a:rPr lang="en-US" altLang="en-US" sz="3600" b="1"/>
              <a:t>final</a:t>
            </a:r>
            <a:r>
              <a:rPr lang="en-US" altLang="en-US" sz="3600"/>
              <a:t>, only </a:t>
            </a:r>
            <a:r>
              <a:rPr lang="en-US" altLang="en-US" sz="3600" b="1"/>
              <a:t>classes</a:t>
            </a:r>
            <a:r>
              <a:rPr lang="en-US" altLang="en-US" sz="3600"/>
              <a:t> and methods may be declared as </a:t>
            </a:r>
            <a:r>
              <a:rPr lang="en-US" altLang="en-US" sz="3600" b="1"/>
              <a:t>final</a:t>
            </a:r>
            <a:r>
              <a:rPr lang="en-US" altLang="en-US" sz="360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2AA807F-4C89-4D05-9533-2B7B4B7B7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Interfaces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C7AF40E-AECE-4075-BBEF-351AD0E556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/>
          <a:lstStyle/>
          <a:p>
            <a:pPr algn="just" eaLnBrk="1" hangingPunct="1"/>
            <a:r>
              <a:rPr lang="en-US" altLang="en-US"/>
              <a:t>Object interfaces allow you to create code which specifies which methods a class must implement, without having to define how these methods are implemented. </a:t>
            </a:r>
          </a:p>
          <a:p>
            <a:pPr algn="just" eaLnBrk="1" hangingPunct="1"/>
            <a:r>
              <a:rPr lang="en-US" altLang="en-US"/>
              <a:t>Interfaces are defined in the same way as a class, but with the </a:t>
            </a:r>
            <a:r>
              <a:rPr lang="en-US" altLang="en-US" i="1"/>
              <a:t>interface</a:t>
            </a:r>
            <a:r>
              <a:rPr lang="en-US" altLang="en-US"/>
              <a:t> keyword replacing the </a:t>
            </a:r>
            <a:r>
              <a:rPr lang="en-US" altLang="en-US" i="1"/>
              <a:t>class</a:t>
            </a:r>
            <a:r>
              <a:rPr lang="en-US" altLang="en-US"/>
              <a:t> keyword &amp; without any of the methods having their contents defined. </a:t>
            </a:r>
          </a:p>
          <a:p>
            <a:pPr algn="just" eaLnBrk="1" hangingPunct="1"/>
            <a:r>
              <a:rPr lang="en-US" altLang="en-US"/>
              <a:t>All methods declared in an interface must be public. </a:t>
            </a:r>
          </a:p>
          <a:p>
            <a:pPr algn="just" eaLnBrk="1" hangingPunct="1"/>
            <a:r>
              <a:rPr lang="en-US" altLang="en-US"/>
              <a:t>To implement an interface, the </a:t>
            </a:r>
            <a:r>
              <a:rPr lang="en-US" altLang="en-US" i="1"/>
              <a:t>implements</a:t>
            </a:r>
            <a:r>
              <a:rPr lang="en-US" altLang="en-US"/>
              <a:t> operator is used.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2FE3C673-EF04-4CAA-88DE-C609B2DAC5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/>
          <a:lstStyle/>
          <a:p>
            <a:pPr algn="just" eaLnBrk="1" hangingPunct="1"/>
            <a:r>
              <a:rPr lang="en-US" altLang="en-US" sz="3300"/>
              <a:t>All methods in the interface must be implemented within a class; failure to do so will result in a fatal error. </a:t>
            </a:r>
          </a:p>
          <a:p>
            <a:pPr algn="just" eaLnBrk="1" hangingPunct="1"/>
            <a:r>
              <a:rPr lang="en-US" altLang="en-US" sz="3300"/>
              <a:t>Classes may implement more than one interface if desired by separating each interface with a comma.</a:t>
            </a:r>
          </a:p>
          <a:p>
            <a:pPr algn="just" eaLnBrk="1" hangingPunct="1"/>
            <a:r>
              <a:rPr lang="en-US" altLang="en-US" sz="3300"/>
              <a:t>Interfaces can be extended like classes using the </a:t>
            </a:r>
            <a:r>
              <a:rPr lang="en-US" altLang="en-US" sz="3300">
                <a:hlinkClick r:id="rId2"/>
              </a:rPr>
              <a:t>extends</a:t>
            </a:r>
            <a:r>
              <a:rPr lang="en-US" altLang="en-US" sz="3300"/>
              <a:t> operator. </a:t>
            </a:r>
          </a:p>
          <a:p>
            <a:pPr algn="just" eaLnBrk="1" hangingPunct="1"/>
            <a:r>
              <a:rPr lang="en-US" altLang="en-US" sz="3300"/>
              <a:t>class could not implement two interfaces that specified a method with the same name, since it would cause ambiguity.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5BBA34F-8AF1-427F-82B7-E94FD8E28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Polymorphism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177D432-DC9C-4FC6-A5DC-2943401EFE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</a:pPr>
            <a:r>
              <a:rPr lang="en-US" altLang="en-US" sz="3000" i="1"/>
              <a:t>Polymorphism</a:t>
            </a:r>
            <a:r>
              <a:rPr lang="en-US" altLang="en-US" sz="3000"/>
              <a:t> means the ability to take more than one form. </a:t>
            </a:r>
          </a:p>
          <a:p>
            <a:pPr eaLnBrk="1" hangingPunct="1"/>
            <a:r>
              <a:rPr lang="en-US" altLang="en-US" sz="3000"/>
              <a:t>This word is come from Greek word poly and morphism.</a:t>
            </a:r>
          </a:p>
          <a:p>
            <a:pPr eaLnBrk="1" hangingPunct="1"/>
            <a:r>
              <a:rPr lang="en-US" altLang="en-US" sz="3000" b="1"/>
              <a:t>Poly</a:t>
            </a:r>
            <a:r>
              <a:rPr lang="en-US" altLang="en-US" sz="3000"/>
              <a:t> means “many” and </a:t>
            </a:r>
            <a:r>
              <a:rPr lang="en-US" altLang="en-US" sz="3000" b="1"/>
              <a:t>morphism</a:t>
            </a:r>
            <a:r>
              <a:rPr lang="en-US" altLang="en-US" sz="3000"/>
              <a:t> means property which help us to assign more than one property.</a:t>
            </a:r>
          </a:p>
          <a:p>
            <a:pPr algn="just" eaLnBrk="1" hangingPunct="1"/>
            <a:r>
              <a:rPr lang="en-US" altLang="en-US" sz="3000" b="1"/>
              <a:t>Overloading</a:t>
            </a:r>
            <a:r>
              <a:rPr lang="en-US" altLang="en-US" sz="3000"/>
              <a:t> Same method name with different signature, since </a:t>
            </a:r>
            <a:r>
              <a:rPr lang="en-US" altLang="en-US" sz="3000" u="sng">
                <a:solidFill>
                  <a:srgbClr val="FF0000"/>
                </a:solidFill>
              </a:rPr>
              <a:t>PHP doesn’t support method overloading concept.</a:t>
            </a:r>
          </a:p>
          <a:p>
            <a:pPr algn="just" eaLnBrk="1" hangingPunct="1"/>
            <a:r>
              <a:rPr lang="en-US" altLang="en-US" sz="3000" b="1"/>
              <a:t>Overriding</a:t>
            </a:r>
            <a:r>
              <a:rPr lang="en-US" altLang="en-US" sz="3000"/>
              <a:t> When same methods defined in parents and child class with same signature i.e know as method overriding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K2\Desktop\11.png">
            <a:extLst>
              <a:ext uri="{FF2B5EF4-FFF2-40B4-BE49-F238E27FC236}">
                <a16:creationId xmlns:a16="http://schemas.microsoft.com/office/drawing/2014/main" id="{B0C051B7-4100-425B-AB72-49F68081E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3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K2\Desktop\15.png">
            <a:extLst>
              <a:ext uri="{FF2B5EF4-FFF2-40B4-BE49-F238E27FC236}">
                <a16:creationId xmlns:a16="http://schemas.microsoft.com/office/drawing/2014/main" id="{8FEEB732-6CB0-4629-BA3B-911D74A7B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06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91BFDF-668B-49EA-8B39-8AD4E18425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1413"/>
          </a:xfrm>
        </p:spPr>
        <p:txBody>
          <a:bodyPr/>
          <a:lstStyle/>
          <a:p>
            <a:pPr eaLnBrk="1" hangingPunct="1"/>
            <a:r>
              <a:rPr lang="en-US" altLang="en-US" sz="6000"/>
              <a:t>Object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644F2D1-D050-4A96-9DB2-D6FA53AA82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341438"/>
            <a:ext cx="8915400" cy="5516562"/>
          </a:xfrm>
        </p:spPr>
        <p:txBody>
          <a:bodyPr/>
          <a:lstStyle/>
          <a:p>
            <a:pPr algn="just" eaLnBrk="1" hangingPunct="1">
              <a:spcBef>
                <a:spcPts val="2400"/>
              </a:spcBef>
            </a:pPr>
            <a:r>
              <a:rPr lang="en-US" altLang="en-US" sz="3300"/>
              <a:t>Object is an instance of a class.</a:t>
            </a:r>
          </a:p>
          <a:p>
            <a:pPr algn="just" eaLnBrk="1" hangingPunct="1">
              <a:spcBef>
                <a:spcPts val="2400"/>
              </a:spcBef>
            </a:pPr>
            <a:r>
              <a:rPr lang="en-US" altLang="en-US" sz="3300"/>
              <a:t>Object gives life to a class.</a:t>
            </a:r>
          </a:p>
          <a:p>
            <a:pPr algn="just" eaLnBrk="1" hangingPunct="1">
              <a:spcBef>
                <a:spcPts val="2400"/>
              </a:spcBef>
            </a:pPr>
            <a:r>
              <a:rPr lang="en-US" altLang="en-US" sz="3300"/>
              <a:t>Objects</a:t>
            </a:r>
            <a:r>
              <a:rPr lang="en-US" altLang="en-US" sz="3300" i="1"/>
              <a:t> </a:t>
            </a:r>
            <a:r>
              <a:rPr lang="en-US" altLang="en-US" sz="3300"/>
              <a:t>are the basic run-time entities in an object-oriented system. </a:t>
            </a:r>
          </a:p>
          <a:p>
            <a:pPr algn="just" eaLnBrk="1" hangingPunct="1">
              <a:spcBef>
                <a:spcPts val="2400"/>
              </a:spcBef>
            </a:pPr>
            <a:r>
              <a:rPr lang="en-US" altLang="en-US" sz="3300"/>
              <a:t>When a program is executed, objects interact with each other by sending messages.</a:t>
            </a:r>
          </a:p>
          <a:p>
            <a:pPr algn="just" eaLnBrk="1" hangingPunct="1">
              <a:spcBef>
                <a:spcPts val="2400"/>
              </a:spcBef>
            </a:pPr>
            <a:r>
              <a:rPr lang="en-US" altLang="en-US" sz="3300"/>
              <a:t>For eg. : Ram, Ford and Jimmy are objects belonging to Person, Car and Animal class.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K2\Desktop\2.jpg">
            <a:extLst>
              <a:ext uri="{FF2B5EF4-FFF2-40B4-BE49-F238E27FC236}">
                <a16:creationId xmlns:a16="http://schemas.microsoft.com/office/drawing/2014/main" id="{0622859A-E40D-4391-AF54-7F6FE24AA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3276600"/>
            <a:ext cx="4664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C:\Users\K2\Desktop\1.jpg">
            <a:extLst>
              <a:ext uri="{FF2B5EF4-FFF2-40B4-BE49-F238E27FC236}">
                <a16:creationId xmlns:a16="http://schemas.microsoft.com/office/drawing/2014/main" id="{A3AC1343-5A97-4FBC-8E9C-C67785A17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2800"/>
            <a:ext cx="46799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C:\Users\K2\Desktop\3.jpg">
            <a:extLst>
              <a:ext uri="{FF2B5EF4-FFF2-40B4-BE49-F238E27FC236}">
                <a16:creationId xmlns:a16="http://schemas.microsoft.com/office/drawing/2014/main" id="{7113FE63-615E-4BAC-A00A-2C326B5AE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530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C:\Users\K2\Desktop\5.jpg">
            <a:extLst>
              <a:ext uri="{FF2B5EF4-FFF2-40B4-BE49-F238E27FC236}">
                <a16:creationId xmlns:a16="http://schemas.microsoft.com/office/drawing/2014/main" id="{4598780B-C38C-46C9-B80E-99D3E7E98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63" y="0"/>
            <a:ext cx="423703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2">
            <a:extLst>
              <a:ext uri="{FF2B5EF4-FFF2-40B4-BE49-F238E27FC236}">
                <a16:creationId xmlns:a16="http://schemas.microsoft.com/office/drawing/2014/main" id="{A0E39964-8D2A-43E3-9D74-6E59B4CC5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  <a:solidFill>
            <a:srgbClr val="DCE6F2"/>
          </a:solidFill>
          <a:ln>
            <a:solidFill>
              <a:schemeClr val="tx1"/>
            </a:solidFill>
          </a:ln>
        </p:spPr>
        <p:txBody>
          <a:bodyPr rtlCol="0" anchor="ctr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rgbClr val="FF0000"/>
                </a:solidFill>
              </a:rPr>
              <a:t>States</a:t>
            </a:r>
          </a:p>
        </p:txBody>
      </p:sp>
      <p:sp>
        <p:nvSpPr>
          <p:cNvPr id="7171" name="Content Placeholder 3">
            <a:extLst>
              <a:ext uri="{FF2B5EF4-FFF2-40B4-BE49-F238E27FC236}">
                <a16:creationId xmlns:a16="http://schemas.microsoft.com/office/drawing/2014/main" id="{BA06D365-7628-4259-BCCF-54FA3D68472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57200" y="2678113"/>
            <a:ext cx="4040188" cy="3951287"/>
          </a:xfrm>
          <a:solidFill>
            <a:srgbClr val="DCE6F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FF0000"/>
                </a:solidFill>
              </a:rPr>
              <a:t>Name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FF0000"/>
                </a:solidFill>
              </a:rPr>
              <a:t>Model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FF0000"/>
                </a:solidFill>
              </a:rPr>
              <a:t>Color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FF0000"/>
                </a:solidFill>
              </a:rPr>
              <a:t>No. of Gears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FF0000"/>
                </a:solidFill>
              </a:rPr>
              <a:t>Price</a:t>
            </a:r>
          </a:p>
        </p:txBody>
      </p:sp>
      <p:sp>
        <p:nvSpPr>
          <p:cNvPr id="17412" name="Text Placeholder 4">
            <a:extLst>
              <a:ext uri="{FF2B5EF4-FFF2-40B4-BE49-F238E27FC236}">
                <a16:creationId xmlns:a16="http://schemas.microsoft.com/office/drawing/2014/main" id="{589E0221-B182-4F43-A88E-D12187FB1D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 rtlCol="0" anchor="ctr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3600">
                <a:solidFill>
                  <a:srgbClr val="0033CC"/>
                </a:solidFill>
              </a:rPr>
              <a:t>Behavior</a:t>
            </a:r>
          </a:p>
        </p:txBody>
      </p:sp>
      <p:sp>
        <p:nvSpPr>
          <p:cNvPr id="7173" name="Content Placeholder 5">
            <a:extLst>
              <a:ext uri="{FF2B5EF4-FFF2-40B4-BE49-F238E27FC236}">
                <a16:creationId xmlns:a16="http://schemas.microsoft.com/office/drawing/2014/main" id="{5930E7C3-F8FC-40F1-A554-5695254DCD89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645025" y="2678113"/>
            <a:ext cx="4041775" cy="3951287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0033CC"/>
                </a:solidFill>
              </a:rPr>
              <a:t>Parking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0033CC"/>
                </a:solidFill>
              </a:rPr>
              <a:t>Driving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0033CC"/>
                </a:solidFill>
              </a:rPr>
              <a:t>Changing Gears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0033CC"/>
                </a:solidFill>
              </a:rPr>
              <a:t>Light On / Off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800">
                <a:solidFill>
                  <a:srgbClr val="0033CC"/>
                </a:solidFill>
              </a:rPr>
              <a:t>Washing</a:t>
            </a:r>
          </a:p>
        </p:txBody>
      </p:sp>
      <p:pic>
        <p:nvPicPr>
          <p:cNvPr id="7174" name="Picture 2" descr="C:\Users\K2\Desktop\4.png">
            <a:extLst>
              <a:ext uri="{FF2B5EF4-FFF2-40B4-BE49-F238E27FC236}">
                <a16:creationId xmlns:a16="http://schemas.microsoft.com/office/drawing/2014/main" id="{29418861-AB20-4861-8915-CE47B97A3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F578FCC-8247-42C0-B633-D62E9A936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Data Abstraction &amp; Encapsulation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B886E5B-D413-4235-AA12-9160202FAB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4864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</a:pPr>
            <a:r>
              <a:rPr lang="en-US" altLang="en-US" sz="3500" b="1" i="1">
                <a:solidFill>
                  <a:srgbClr val="FF0000"/>
                </a:solidFill>
              </a:rPr>
              <a:t>Abstraction</a:t>
            </a:r>
            <a:r>
              <a:rPr lang="en-US" altLang="en-US" sz="3500"/>
              <a:t> refers to the act of representing essential features without including the background details or explanations. Classes use the concept of abstraction and are defined as a list of abstract attributes.</a:t>
            </a:r>
          </a:p>
          <a:p>
            <a:pPr algn="just" eaLnBrk="1" hangingPunct="1">
              <a:spcBef>
                <a:spcPts val="1800"/>
              </a:spcBef>
            </a:pPr>
            <a:r>
              <a:rPr lang="en-US" altLang="en-US" sz="3500"/>
              <a:t>Storing data and functions in a single unit (class) is </a:t>
            </a:r>
            <a:r>
              <a:rPr lang="en-US" altLang="en-US" sz="3500" b="1" i="1">
                <a:solidFill>
                  <a:srgbClr val="FF0000"/>
                </a:solidFill>
              </a:rPr>
              <a:t>encapsulation</a:t>
            </a:r>
            <a:r>
              <a:rPr lang="en-US" altLang="en-US" sz="3500" i="1"/>
              <a:t>.</a:t>
            </a:r>
            <a:r>
              <a:rPr lang="en-US" altLang="en-US" sz="3500"/>
              <a:t> Data cannot be accessible to the outside world and only those functions which are stored in the class can access it.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K2\Desktop\7.jpg">
            <a:extLst>
              <a:ext uri="{FF2B5EF4-FFF2-40B4-BE49-F238E27FC236}">
                <a16:creationId xmlns:a16="http://schemas.microsoft.com/office/drawing/2014/main" id="{D4830E30-20F1-4793-9678-8D0074B81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1DC55F3-E97A-4C6E-9E98-C1E7D1AD52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6000" b="1"/>
              <a:t>Clone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2657E05-A9AD-4143-95C9-7442BA3C3D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928688"/>
            <a:ext cx="9144000" cy="5929312"/>
          </a:xfrm>
        </p:spPr>
        <p:txBody>
          <a:bodyPr/>
          <a:lstStyle/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Object Cloning is creating a copy of an object.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An object copy is created by using the </a:t>
            </a:r>
            <a:r>
              <a:rPr lang="en-US" altLang="en-US" sz="4000" b="1">
                <a:solidFill>
                  <a:srgbClr val="FF0000"/>
                </a:solidFill>
              </a:rPr>
              <a:t>clone</a:t>
            </a:r>
            <a:r>
              <a:rPr lang="en-US" altLang="en-US" sz="4000"/>
              <a:t> keyword.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Cloning an object is doing a shallow copy and not a deep copy.</a:t>
            </a:r>
          </a:p>
          <a:p>
            <a:pPr algn="just"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$copy_of_object = </a:t>
            </a:r>
            <a:r>
              <a:rPr lang="en-US" altLang="en-US" sz="4000" b="1"/>
              <a:t>clone</a:t>
            </a:r>
            <a:r>
              <a:rPr lang="en-US" altLang="en-US" sz="4000"/>
              <a:t> $object;</a:t>
            </a:r>
            <a:endParaRPr lang="en-GB" altLang="en-US" sz="40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9.12"/>
  <p:tag name="AS_TITLE" val="Aspose.Slides for .NET 2.0"/>
  <p:tag name="AS_VERSION" val="18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1500</Words>
  <Application>Microsoft Office PowerPoint</Application>
  <PresentationFormat>On-screen Show (4:3)</PresentationFormat>
  <Paragraphs>128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Calibri</vt:lpstr>
      <vt:lpstr>Arial</vt:lpstr>
      <vt:lpstr>Office Theme</vt:lpstr>
      <vt:lpstr>Object Oriented Programming</vt:lpstr>
      <vt:lpstr>Class</vt:lpstr>
      <vt:lpstr>PowerPoint Presentation</vt:lpstr>
      <vt:lpstr>Object</vt:lpstr>
      <vt:lpstr>PowerPoint Presentation</vt:lpstr>
      <vt:lpstr>PowerPoint Presentation</vt:lpstr>
      <vt:lpstr>Data Abstraction &amp; Encapsulation </vt:lpstr>
      <vt:lpstr>PowerPoint Presentation</vt:lpstr>
      <vt:lpstr>Clone</vt:lpstr>
      <vt:lpstr>Introspection</vt:lpstr>
      <vt:lpstr>PowerPoint Presentation</vt:lpstr>
      <vt:lpstr>Object Serialization</vt:lpstr>
      <vt:lpstr>Constructor</vt:lpstr>
      <vt:lpstr>PowerPoint Presentation</vt:lpstr>
      <vt:lpstr>Destructor</vt:lpstr>
      <vt:lpstr>Access Modifier</vt:lpstr>
      <vt:lpstr>PowerPoint Presentation</vt:lpstr>
      <vt:lpstr>Scope Resolution Operator (::)</vt:lpstr>
      <vt:lpstr>Static Keyword</vt:lpstr>
      <vt:lpstr>Inheritance </vt:lpstr>
      <vt:lpstr>PowerPoint Presentation</vt:lpstr>
      <vt:lpstr>Abstract Class &amp; Methods </vt:lpstr>
      <vt:lpstr>Final Keyword</vt:lpstr>
      <vt:lpstr>Interfaces</vt:lpstr>
      <vt:lpstr>PowerPoint Presentation</vt:lpstr>
      <vt:lpstr>Polymorphism 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subject/>
  <dc:creator>K2</dc:creator>
  <cp:keywords/>
  <dc:description/>
  <cp:lastModifiedBy>Moderni</cp:lastModifiedBy>
  <cp:revision>140</cp:revision>
  <cp:lastPrinted>1601-01-01T00:00:00Z</cp:lastPrinted>
  <dcterms:created xsi:type="dcterms:W3CDTF">2015-05-11T17:00:10Z</dcterms:created>
  <dcterms:modified xsi:type="dcterms:W3CDTF">2020-03-02T11:53:41Z</dcterms:modified>
  <cp:category/>
</cp:coreProperties>
</file>